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9"/>
  </p:handoutMasterIdLst>
  <p:sldIdLst>
    <p:sldId id="545" r:id="rId2"/>
    <p:sldId id="480" r:id="rId3"/>
    <p:sldId id="486" r:id="rId4"/>
    <p:sldId id="374" r:id="rId5"/>
    <p:sldId id="488" r:id="rId6"/>
    <p:sldId id="489" r:id="rId7"/>
    <p:sldId id="504" r:id="rId8"/>
    <p:sldId id="505" r:id="rId9"/>
    <p:sldId id="506" r:id="rId10"/>
    <p:sldId id="452" r:id="rId11"/>
    <p:sldId id="453" r:id="rId12"/>
    <p:sldId id="507" r:id="rId13"/>
    <p:sldId id="546" r:id="rId14"/>
    <p:sldId id="547" r:id="rId15"/>
    <p:sldId id="548" r:id="rId16"/>
    <p:sldId id="553" r:id="rId17"/>
    <p:sldId id="55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3EE"/>
    <a:srgbClr val="FF002A"/>
    <a:srgbClr val="FBFF00"/>
    <a:srgbClr val="FCFF17"/>
    <a:srgbClr val="575757"/>
    <a:srgbClr val="820D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6BCAD-A355-4C82-8F91-4EDDF43C587D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9EDDF-DBE6-4310-9D5C-59EAA8246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99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E48A8-3005-4FA7-9319-574C587614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1CEE2-35FE-4C34-9C07-50E9217A5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09BDC-FD5C-40C1-8744-F5CBE4CAB1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09A4B-FE35-4702-85C4-8643090C0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A9F71-E883-429E-A01D-4340686AA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96B75-B73B-474C-B575-FC9D49BC7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5DB33-DA1F-4A59-9E2B-B260EE299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7BBB0-D354-4735-96FC-63FDE34B3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4942F-B92E-403E-BE10-99FEE0C101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3006-DD50-4867-83BE-EA5A5BCBC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20A33-4BBC-428F-A6A6-3FA1FE52F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A924890-64EE-40A0-8B51-BDF0770BAA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Outline Of Today’s Discussion</a:t>
            </a:r>
            <a:endParaRPr lang="en-US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3820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Are </a:t>
            </a:r>
            <a:r>
              <a:rPr lang="en-US" sz="2800" b="1" dirty="0">
                <a:solidFill>
                  <a:schemeClr val="bg1"/>
                </a:solidFill>
              </a:rPr>
              <a:t>Faces ‘Special’ Objects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Visual Imagery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4191000" y="5867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8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727825" cy="4510088"/>
          </a:xfrm>
          <a:prstGeom prst="rect">
            <a:avLst/>
          </a:prstGeom>
          <a:noFill/>
        </p:spPr>
      </p:pic>
      <p:sp>
        <p:nvSpPr>
          <p:cNvPr id="2498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Greebles, Meet The Greebles</a:t>
            </a:r>
            <a:endParaRPr lang="en-US"/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2317750" y="5911850"/>
            <a:ext cx="492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Booges, Quiff, and Dunth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19200"/>
            <a:ext cx="6783388" cy="2219325"/>
          </a:xfrm>
          <a:prstGeom prst="rect">
            <a:avLst/>
          </a:prstGeom>
          <a:noFill/>
        </p:spPr>
      </p:pic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Greebles, Meet The Greebles</a:t>
            </a:r>
            <a:endParaRPr lang="en-US"/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629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Novices can tell Glips (upward protrusions)</a:t>
            </a:r>
          </a:p>
          <a:p>
            <a:r>
              <a:rPr lang="en-US" sz="3600"/>
              <a:t>from Ploks (downward protrusions).</a:t>
            </a:r>
          </a:p>
          <a:p>
            <a:endParaRPr lang="en-US" sz="3600"/>
          </a:p>
          <a:p>
            <a:r>
              <a:rPr lang="en-US" sz="3600"/>
              <a:t>Novices cannot recognize individual greebles.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With several thousand trials of practice, a person make can sub-ordinate level and broad-level identifications with equal speed.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Also, the more expertise a person has in subordinate-level greeble classification, the more I.T. becomes active in MRI studies.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So, maybe faces are not “special”.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BFF00"/>
                </a:solidFill>
              </a:rPr>
              <a:t>Part </a:t>
            </a:r>
            <a:r>
              <a:rPr lang="en-US" b="1" u="sng" dirty="0" smtClean="0">
                <a:solidFill>
                  <a:srgbClr val="FBFF00"/>
                </a:solidFill>
              </a:rPr>
              <a:t>2</a:t>
            </a:r>
            <a:endParaRPr lang="en-US" dirty="0"/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2817813" y="2057400"/>
            <a:ext cx="353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/>
              <a:t>Visual Imagery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Visual Imagery</a:t>
            </a:r>
            <a:endParaRPr lang="en-US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Visual imagery </a:t>
            </a:r>
            <a:r>
              <a:rPr lang="en-US" sz="2400" b="1" smtClean="0">
                <a:solidFill>
                  <a:schemeClr val="bg1"/>
                </a:solidFill>
              </a:rPr>
              <a:t>is </a:t>
            </a:r>
            <a:r>
              <a:rPr lang="en-US" sz="2400" b="1">
                <a:solidFill>
                  <a:schemeClr val="bg1"/>
                </a:solidFill>
              </a:rPr>
              <a:t>the process of internally experiencing vision in the absence of retinal stimulation.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How much anatomical overlap is there between visual imagery and vision?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fMRI work has shown that area V1 is active during visual imagery.  V1 is also obviously a brain region critical for stimulus-driven vision.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Here’s the stimulus that </a:t>
            </a:r>
            <a:r>
              <a:rPr lang="en-US" sz="2400" b="1" dirty="0" err="1">
                <a:solidFill>
                  <a:schemeClr val="bg1"/>
                </a:solidFill>
              </a:rPr>
              <a:t>Kosslyn</a:t>
            </a:r>
            <a:r>
              <a:rPr lang="en-US" sz="2400" b="1" dirty="0">
                <a:solidFill>
                  <a:schemeClr val="bg1"/>
                </a:solidFill>
              </a:rPr>
              <a:t> used in the MRI study.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Visual Imagery</a:t>
            </a:r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914400" y="4114800"/>
            <a:ext cx="75668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Demo</a:t>
            </a:r>
          </a:p>
          <a:p>
            <a:r>
              <a:rPr lang="en-US" sz="3200" dirty="0" smtClean="0"/>
              <a:t>Note </a:t>
            </a:r>
            <a:r>
              <a:rPr lang="en-US" sz="3200" dirty="0"/>
              <a:t>the 4 quadrants. Then Close Your Eyes.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Visual Imagery</a:t>
            </a:r>
            <a:endParaRPr 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Note that Kosslyn used at “TYPE A” study on something as elusive as visual imagery!!!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But fMRI studies only passively eavesdrop on neural activity….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Suppose we want to actively CHANGE neural activity during visual imagery.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Transcranial Magnetic Stimulation (TMS) to area V1 slowed reaction times by 200 msec whether subjects actually viewed the stimuli, or engaged in imagery.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ChangeArrowheads="1"/>
          </p:cNvSpPr>
          <p:nvPr/>
        </p:nvSpPr>
        <p:spPr bwMode="auto">
          <a:xfrm>
            <a:off x="4479925" y="3017838"/>
            <a:ext cx="3062288" cy="155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89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1000"/>
            <a:ext cx="4191000" cy="5994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BFF00"/>
                </a:solidFill>
              </a:rPr>
              <a:t>Part </a:t>
            </a:r>
            <a:r>
              <a:rPr lang="en-US" b="1" u="sng" dirty="0" smtClean="0">
                <a:solidFill>
                  <a:srgbClr val="FBFF00"/>
                </a:solidFill>
              </a:rPr>
              <a:t>1</a:t>
            </a:r>
            <a:endParaRPr lang="en-US" dirty="0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771525" y="2955925"/>
            <a:ext cx="7621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/>
              <a:t>Are Faces Special Objects/Forms?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285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We are able to recognize faces (particularly important faces) despite considerable changes in lighting and size.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Face recognition is important because social information (including mood) is conveyed in faces.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However, face recognition can be disrupted by reversing the contrast polarity (i.e., light to dark, and vice versa). 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877389" y="3200400"/>
            <a:ext cx="803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Demo</a:t>
            </a:r>
          </a:p>
          <a:p>
            <a:r>
              <a:rPr lang="en-US" sz="3600" dirty="0" smtClean="0"/>
              <a:t>If </a:t>
            </a:r>
            <a:r>
              <a:rPr lang="en-US" sz="3600" dirty="0"/>
              <a:t>you know who this is, raise your hand.</a:t>
            </a:r>
            <a:r>
              <a:rPr lang="en-US" dirty="0"/>
              <a:t>  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Although our ability to recognize faces and expressions does not depend on scale, it DOES depend on orientation.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Try to identify the expression in the following picture…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Six emotions are typically recognizable in faces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These are sadness, disgust, surprise, happiness, anger, fear.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Can you identify which is which</a:t>
            </a:r>
            <a:r>
              <a:rPr lang="en-US" sz="2400" b="1" dirty="0" smtClean="0">
                <a:solidFill>
                  <a:schemeClr val="bg1"/>
                </a:solidFill>
              </a:rPr>
              <a:t>….(DEMO)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Prosopagnosia is a condition in which a patient knows that a face is a face…but can’t recognize whose face it is.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 err="1" smtClean="0">
                <a:solidFill>
                  <a:schemeClr val="bg1"/>
                </a:solidFill>
              </a:rPr>
              <a:t>inferotemporal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(I.T.) brain region is almost always damaged in patients with prosopagnosia.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 smtClean="0">
                <a:solidFill>
                  <a:schemeClr val="bg1"/>
                </a:solidFill>
              </a:rPr>
              <a:t>Although </a:t>
            </a:r>
            <a:r>
              <a:rPr lang="en-US" sz="2400" b="1" dirty="0" err="1">
                <a:solidFill>
                  <a:schemeClr val="bg1"/>
                </a:solidFill>
              </a:rPr>
              <a:t>prosopagnosics</a:t>
            </a:r>
            <a:r>
              <a:rPr lang="en-US" sz="2400" b="1" dirty="0">
                <a:solidFill>
                  <a:schemeClr val="bg1"/>
                </a:solidFill>
              </a:rPr>
              <a:t> can’t identify faces, they show other autonomic nervous system responses to familiar faces.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argument that “Faces Are Special” is bolstered by two unique characteristics of face recognition.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First, most people can classify face sub-categories (“That’s Bill Clinton”) as quickly as the broad category (“That’s a face”).  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Second, there seems to be a well localized  brain region, I.T., dedicated to face recognition.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Are Faces Special?</a:t>
            </a: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Some researchers argue that faces, per se, are NOT special.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They argue, instead, that non-face stimuli can also be associated with the same two characteristics of face recognition (sub-ordinate level classification, and strong I.T. response).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Meet the greebles….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 autoUpdateAnimBg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586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Outline Of Today’s Discussion</vt:lpstr>
      <vt:lpstr>Part 1</vt:lpstr>
      <vt:lpstr>Are Faces Special?</vt:lpstr>
      <vt:lpstr>Are Faces Special?</vt:lpstr>
      <vt:lpstr>Are Faces Special?</vt:lpstr>
      <vt:lpstr>Are Faces Special?</vt:lpstr>
      <vt:lpstr>Are Faces Special?</vt:lpstr>
      <vt:lpstr>Are Faces Special?</vt:lpstr>
      <vt:lpstr>Are Faces Special?</vt:lpstr>
      <vt:lpstr>Greebles, Meet The Greebles</vt:lpstr>
      <vt:lpstr>Greebles, Meet The Greebles</vt:lpstr>
      <vt:lpstr>Are Faces Special?</vt:lpstr>
      <vt:lpstr>Part 2</vt:lpstr>
      <vt:lpstr>Visual Imagery</vt:lpstr>
      <vt:lpstr>Visual Imagery</vt:lpstr>
      <vt:lpstr>Visual Imagery</vt:lpstr>
      <vt:lpstr>PowerPoint Presentation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Windows User</cp:lastModifiedBy>
  <cp:revision>240</cp:revision>
  <dcterms:created xsi:type="dcterms:W3CDTF">2001-08-20T15:14:19Z</dcterms:created>
  <dcterms:modified xsi:type="dcterms:W3CDTF">2013-02-14T20:16:57Z</dcterms:modified>
</cp:coreProperties>
</file>